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FF9B"/>
    <a:srgbClr val="FFE0A3"/>
    <a:srgbClr val="FF3399"/>
    <a:srgbClr val="CC3399"/>
    <a:srgbClr val="70AC2E"/>
    <a:srgbClr val="C19FFF"/>
    <a:srgbClr val="CAB4EA"/>
    <a:srgbClr val="D3B5E9"/>
    <a:srgbClr val="D68B1C"/>
    <a:srgbClr val="D000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92" autoAdjust="0"/>
    <p:restoredTop sz="94660"/>
  </p:normalViewPr>
  <p:slideViewPr>
    <p:cSldViewPr>
      <p:cViewPr varScale="1">
        <p:scale>
          <a:sx n="70" d="100"/>
          <a:sy n="70" d="100"/>
        </p:scale>
        <p:origin x="143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DB7F6-232B-475D-ABFB-BB9D87DEAC5F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9E6324-C0A7-49B8-BDD5-C600CAE87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32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علی حیدری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E6324-C0A7-49B8-BDD5-C600CAE879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772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E6324-C0A7-49B8-BDD5-C600CAE879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862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19970" y="3887115"/>
            <a:ext cx="7772400" cy="763525"/>
          </a:xfrm>
          <a:effectLst>
            <a:outerShdw blurRad="50800" dist="38100" dir="2700000" algn="tl" rotWithShape="0">
              <a:prstClr val="black">
                <a:alpha val="7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F1FF9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4650640"/>
            <a:ext cx="6400800" cy="610820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458115"/>
          </a:xfrm>
          <a:effectLst>
            <a:outerShdw blurRad="50800" dist="38100" dir="2700000" algn="tl" rotWithShape="0">
              <a:prstClr val="black">
                <a:alpha val="7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1FF9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01951"/>
            <a:ext cx="7329840" cy="3970329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527605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291130"/>
            <a:ext cx="7016195" cy="458115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140" y="1291130"/>
            <a:ext cx="8229600" cy="610820"/>
          </a:xfrm>
          <a:effectLst>
            <a:outerShdw blurRad="50800" dist="38100" dir="2700000" algn="tl" rotWithShape="0">
              <a:prstClr val="black">
                <a:alpha val="69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1FF9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90195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531813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90195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31813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داروهای روان پزشکی - بخش دوم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4650639"/>
            <a:ext cx="6400800" cy="1068935"/>
          </a:xfrm>
        </p:spPr>
        <p:txBody>
          <a:bodyPr>
            <a:noAutofit/>
          </a:bodyPr>
          <a:lstStyle/>
          <a:p>
            <a:r>
              <a:rPr lang="fa-IR" sz="1600" b="1" dirty="0" smtClean="0">
                <a:cs typeface="B Jadid" pitchFamily="2" charset="-78"/>
              </a:rPr>
              <a:t>تهیه کننده: علی حیدری</a:t>
            </a:r>
            <a:r>
              <a:rPr lang="fa-IR" sz="2400" b="1" dirty="0" smtClean="0">
                <a:cs typeface="B Jadid" pitchFamily="2" charset="-78"/>
              </a:rPr>
              <a:t>  </a:t>
            </a:r>
            <a:r>
              <a:rPr lang="fa-IR" sz="2400" b="1" dirty="0" smtClean="0">
                <a:cs typeface="B Jadid" pitchFamily="2" charset="-78"/>
              </a:rPr>
              <a:t>         </a:t>
            </a:r>
            <a:r>
              <a:rPr lang="fa-IR" sz="2000" b="1" dirty="0" smtClean="0">
                <a:solidFill>
                  <a:srgbClr val="002060"/>
                </a:solidFill>
                <a:cs typeface="B Jadid" pitchFamily="2" charset="-78"/>
              </a:rPr>
              <a:t>با نظارت دکتر ادیبی  </a:t>
            </a:r>
          </a:p>
          <a:p>
            <a:pPr algn="ctr"/>
            <a:r>
              <a:rPr lang="en-US" sz="1600" b="1" dirty="0" smtClean="0">
                <a:cs typeface="B Jadid" pitchFamily="2" charset="-78"/>
              </a:rPr>
              <a:t>       </a:t>
            </a:r>
            <a:r>
              <a:rPr lang="fa-IR" sz="1600" b="1" dirty="0" smtClean="0">
                <a:cs typeface="B Jadid" pitchFamily="2" charset="-78"/>
              </a:rPr>
              <a:t>                    </a:t>
            </a:r>
            <a:r>
              <a:rPr lang="fa-IR" sz="2000" b="1" dirty="0" smtClean="0">
                <a:solidFill>
                  <a:srgbClr val="00B050"/>
                </a:solidFill>
                <a:cs typeface="B Jadid" pitchFamily="2" charset="-78"/>
              </a:rPr>
              <a:t> با تشکر از جناب دکتر ولی زاده</a:t>
            </a:r>
            <a:r>
              <a:rPr lang="fa-IR" sz="1600" b="1" dirty="0" smtClean="0">
                <a:cs typeface="B Jadid" pitchFamily="2" charset="-78"/>
              </a:rPr>
              <a:t> </a:t>
            </a:r>
            <a:r>
              <a:rPr lang="en-US" sz="1600" b="1" dirty="0" smtClean="0">
                <a:cs typeface="B Jadid" pitchFamily="2" charset="-78"/>
              </a:rPr>
              <a:t>    Stager 931111719</a:t>
            </a:r>
          </a:p>
          <a:p>
            <a:r>
              <a:rPr lang="fa-IR" sz="1600" b="1" dirty="0" smtClean="0">
                <a:cs typeface="B Jadid" pitchFamily="2" charset="-78"/>
              </a:rPr>
              <a:t>مرداد 97</a:t>
            </a:r>
            <a:endParaRPr lang="en-US" sz="1600" b="1" dirty="0">
              <a:cs typeface="B Jadi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مکانیسم و موارد استفاده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fa-IR" dirty="0" smtClean="0"/>
              <a:t>مهار کننده بازجذب نوراپی نفرین و سروتونین هستند</a:t>
            </a:r>
          </a:p>
          <a:p>
            <a:pPr algn="r" rtl="1"/>
            <a:r>
              <a:rPr lang="fa-IR" dirty="0" smtClean="0"/>
              <a:t>مصرف در:</a:t>
            </a:r>
          </a:p>
          <a:p>
            <a:pPr algn="r" rtl="1"/>
            <a:r>
              <a:rPr lang="fa-IR" dirty="0" smtClean="0"/>
              <a:t>افسردگی </a:t>
            </a:r>
          </a:p>
          <a:p>
            <a:pPr algn="r" rtl="1"/>
            <a:r>
              <a:rPr lang="en-US" dirty="0" smtClean="0"/>
              <a:t>OCPD</a:t>
            </a:r>
            <a:endParaRPr lang="fa-IR" dirty="0" smtClean="0"/>
          </a:p>
          <a:p>
            <a:pPr algn="r" rtl="1"/>
            <a:r>
              <a:rPr lang="en-US" dirty="0" smtClean="0"/>
              <a:t>GAD</a:t>
            </a:r>
          </a:p>
          <a:p>
            <a:pPr algn="r" rtl="1"/>
            <a:r>
              <a:rPr lang="en-US" dirty="0" smtClean="0"/>
              <a:t>PTSD</a:t>
            </a:r>
          </a:p>
          <a:p>
            <a:pPr algn="r" rtl="1"/>
            <a:r>
              <a:rPr lang="fa-IR" dirty="0" smtClean="0"/>
              <a:t>فیبرومیالژی</a:t>
            </a:r>
          </a:p>
          <a:p>
            <a:pPr algn="r" rtl="1"/>
            <a:r>
              <a:rPr lang="en-US" dirty="0" smtClean="0"/>
              <a:t>IBS</a:t>
            </a:r>
          </a:p>
          <a:p>
            <a:pPr algn="r" rtl="1"/>
            <a:r>
              <a:rPr lang="fa-IR" dirty="0" smtClean="0"/>
              <a:t>نوروپاتی دیابتی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3456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/>
              <a:t>عوارض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dirty="0" smtClean="0"/>
              <a:t>خواب الودگی</a:t>
            </a:r>
          </a:p>
          <a:p>
            <a:pPr algn="r" rtl="1"/>
            <a:r>
              <a:rPr lang="fa-IR" dirty="0" smtClean="0"/>
              <a:t>عوارض انتی کولینرژیک</a:t>
            </a:r>
          </a:p>
          <a:p>
            <a:pPr algn="r" rtl="1"/>
            <a:r>
              <a:rPr lang="fa-IR" dirty="0" smtClean="0"/>
              <a:t>افزایش وزن</a:t>
            </a:r>
          </a:p>
          <a:p>
            <a:pPr algn="r" rtl="1"/>
            <a:r>
              <a:rPr lang="fa-IR" dirty="0" smtClean="0"/>
              <a:t>ترمور</a:t>
            </a:r>
          </a:p>
          <a:p>
            <a:pPr algn="r" rtl="1"/>
            <a:r>
              <a:rPr lang="fa-IR" dirty="0" smtClean="0"/>
              <a:t>عوارض قلبی</a:t>
            </a:r>
          </a:p>
          <a:p>
            <a:pPr algn="r" rtl="1"/>
            <a:endParaRPr lang="fa-IR" dirty="0"/>
          </a:p>
          <a:p>
            <a:pPr algn="r" rtl="1"/>
            <a:r>
              <a:rPr lang="fa-IR" dirty="0" smtClean="0"/>
              <a:t>خواب الودگی و اثرات انتی کولینرژیکی در مصرف امی تریپتیلین و داکسیپین شایع تر است.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659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Heterocyclic antidepressant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1- Serotonin norepinephrine reuptake inhibitors(SNRIs) :</a:t>
            </a:r>
          </a:p>
          <a:p>
            <a:r>
              <a:rPr lang="en-US" dirty="0" smtClean="0"/>
              <a:t>Venlafaxine</a:t>
            </a:r>
          </a:p>
          <a:p>
            <a:r>
              <a:rPr lang="en-US" dirty="0" smtClean="0"/>
              <a:t>Duloxetine </a:t>
            </a:r>
          </a:p>
          <a:p>
            <a:pPr algn="r" rtl="1"/>
            <a:r>
              <a:rPr lang="fa-IR" dirty="0" smtClean="0"/>
              <a:t>مصرف در :</a:t>
            </a:r>
          </a:p>
          <a:p>
            <a:pPr algn="r" rtl="1"/>
            <a:r>
              <a:rPr lang="fa-IR" dirty="0" smtClean="0"/>
              <a:t>افسردگی-</a:t>
            </a:r>
            <a:r>
              <a:rPr lang="en-US" dirty="0" smtClean="0"/>
              <a:t>GAD</a:t>
            </a:r>
            <a:r>
              <a:rPr lang="fa-IR" dirty="0" smtClean="0"/>
              <a:t>- فیبرومیالژی-دردهای نوروپاتیک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40321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2- 5-HT2 Receptor antagonists:</a:t>
            </a:r>
          </a:p>
          <a:p>
            <a:r>
              <a:rPr lang="en-US" dirty="0" err="1" smtClean="0"/>
              <a:t>Nefazodone</a:t>
            </a:r>
            <a:endParaRPr lang="en-US" dirty="0" smtClean="0"/>
          </a:p>
          <a:p>
            <a:r>
              <a:rPr lang="en-US" dirty="0" err="1" smtClean="0"/>
              <a:t>Trazodone</a:t>
            </a:r>
            <a:endParaRPr lang="en-US" dirty="0" smtClean="0"/>
          </a:p>
          <a:p>
            <a:pPr algn="r"/>
            <a:r>
              <a:rPr lang="fa-IR" dirty="0" smtClean="0"/>
              <a:t>ترازدون در درمان بی خوابی کاربرد دارد و عارضه مهم   است .</a:t>
            </a:r>
            <a:r>
              <a:rPr lang="en-US" dirty="0" smtClean="0"/>
              <a:t>Priapism</a:t>
            </a:r>
            <a:r>
              <a:rPr lang="fa-IR" dirty="0" smtClean="0"/>
              <a:t>آن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5823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3- Bupropion</a:t>
            </a:r>
          </a:p>
          <a:p>
            <a:pPr algn="r" rtl="1"/>
            <a:r>
              <a:rPr lang="fa-IR" dirty="0" smtClean="0"/>
              <a:t>درمان افسردگی به ویژه با علامت فقدان انرژی و کندی روانی-حرکتی</a:t>
            </a:r>
          </a:p>
          <a:p>
            <a:pPr algn="r" rtl="1"/>
            <a:endParaRPr lang="fa-IR" dirty="0"/>
          </a:p>
          <a:p>
            <a:pPr algn="r" rtl="1"/>
            <a:r>
              <a:rPr lang="fa-IR" dirty="0" smtClean="0"/>
              <a:t>عوارض: سر درد و بی خوابی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7952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4- </a:t>
            </a:r>
            <a:r>
              <a:rPr lang="en-US" dirty="0" err="1" smtClean="0"/>
              <a:t>Amoxapine</a:t>
            </a:r>
            <a:endParaRPr lang="en-US" dirty="0" smtClean="0"/>
          </a:p>
          <a:p>
            <a:endParaRPr lang="en-US" dirty="0"/>
          </a:p>
          <a:p>
            <a:pPr algn="r" rtl="1"/>
            <a:r>
              <a:rPr lang="fa-IR" dirty="0" smtClean="0"/>
              <a:t>عوارض آن هیپرپرولاکتینمی و عوارض اکستراپیرامیدال است. </a:t>
            </a:r>
          </a:p>
          <a:p>
            <a:pPr algn="l"/>
            <a:r>
              <a:rPr lang="en-US" dirty="0" smtClean="0"/>
              <a:t>5- </a:t>
            </a:r>
            <a:r>
              <a:rPr lang="en-US" dirty="0" err="1" smtClean="0"/>
              <a:t>Maprotiline</a:t>
            </a:r>
            <a:endParaRPr lang="en-US" dirty="0" smtClean="0"/>
          </a:p>
          <a:p>
            <a:pPr algn="l"/>
            <a:r>
              <a:rPr lang="fa-IR" dirty="0" smtClean="0"/>
              <a:t>عوارض آن خواب الودگی ،آریتمی ،افزایش وزن است.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606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6- Mirtazapine</a:t>
            </a:r>
          </a:p>
          <a:p>
            <a:pPr algn="r" rtl="1"/>
            <a:r>
              <a:rPr lang="fa-IR" dirty="0" smtClean="0"/>
              <a:t>فاقد عوارض جنسی است.</a:t>
            </a:r>
          </a:p>
          <a:p>
            <a:pPr algn="r" rtl="1"/>
            <a:r>
              <a:rPr lang="fa-IR" dirty="0" smtClean="0"/>
              <a:t>خواب الودگی و افزایش وزن می دهد.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7825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Monoamine oxidase inhibitors (MAOIs)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Isocarboxazid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Phenelzine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Selegiline</a:t>
            </a:r>
            <a:r>
              <a:rPr lang="en-US" dirty="0" smtClean="0"/>
              <a:t> </a:t>
            </a:r>
          </a:p>
          <a:p>
            <a:r>
              <a:rPr lang="en-US" dirty="0" smtClean="0"/>
              <a:t>Tranylcypromine</a:t>
            </a:r>
          </a:p>
          <a:p>
            <a:r>
              <a:rPr lang="en-US" dirty="0" err="1" smtClean="0"/>
              <a:t>Moclobemide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8830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مکانیسم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آنزیم </a:t>
            </a:r>
            <a:r>
              <a:rPr lang="en-US" dirty="0" smtClean="0"/>
              <a:t>MAO</a:t>
            </a:r>
            <a:r>
              <a:rPr lang="fa-IR" dirty="0" smtClean="0"/>
              <a:t> دارای انواع </a:t>
            </a:r>
            <a:r>
              <a:rPr lang="en-US" dirty="0" smtClean="0"/>
              <a:t>A</a:t>
            </a:r>
            <a:r>
              <a:rPr lang="fa-IR" dirty="0" smtClean="0"/>
              <a:t> و</a:t>
            </a:r>
            <a:r>
              <a:rPr lang="en-US" dirty="0" smtClean="0"/>
              <a:t>B </a:t>
            </a:r>
            <a:r>
              <a:rPr lang="fa-IR" dirty="0" smtClean="0"/>
              <a:t> است.</a:t>
            </a:r>
          </a:p>
          <a:p>
            <a:pPr algn="r" rtl="1"/>
            <a:r>
              <a:rPr lang="en-US" dirty="0" smtClean="0"/>
              <a:t>MAO-A</a:t>
            </a:r>
            <a:r>
              <a:rPr lang="fa-IR" dirty="0" smtClean="0"/>
              <a:t> مسئول تجزیه نوراپی نفرین، سروتونین و تیرامین است.</a:t>
            </a:r>
          </a:p>
          <a:p>
            <a:pPr algn="r" rtl="1"/>
            <a:r>
              <a:rPr lang="en-US" dirty="0" smtClean="0"/>
              <a:t>MAO-B</a:t>
            </a:r>
            <a:r>
              <a:rPr lang="fa-IR" dirty="0" smtClean="0"/>
              <a:t> دوپامین را تجزیه می کند.</a:t>
            </a:r>
          </a:p>
          <a:p>
            <a:pPr algn="r" rtl="1"/>
            <a:endParaRPr lang="fa-IR" dirty="0"/>
          </a:p>
          <a:p>
            <a:pPr algn="r" rtl="1"/>
            <a:r>
              <a:rPr lang="fa-IR" dirty="0" smtClean="0"/>
              <a:t>بیشتر در درمان افسردگی آتیپیک تاثیر بهتری دارند.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082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تداخلات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مصرف غذا های حاوی تیرامین مثل پنیر، سالامی و شراب با این دارو ها باعث کریز هیپرتانسیون می شود.</a:t>
            </a:r>
          </a:p>
          <a:p>
            <a:pPr algn="r" rtl="1"/>
            <a:endParaRPr lang="fa-IR" dirty="0"/>
          </a:p>
          <a:p>
            <a:pPr algn="r" rtl="1"/>
            <a:r>
              <a:rPr lang="fa-IR" dirty="0" smtClean="0"/>
              <a:t>مصرف این داروها با دارو های </a:t>
            </a:r>
            <a:r>
              <a:rPr lang="en-US" dirty="0" smtClean="0"/>
              <a:t>SSRIs </a:t>
            </a:r>
            <a:r>
              <a:rPr lang="fa-IR" dirty="0" smtClean="0"/>
              <a:t> و کلومیپرامین باعث سندرم سروتونین می شود.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9776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1"/>
            <a:endParaRPr lang="en-US" b="1" dirty="0" smtClean="0"/>
          </a:p>
          <a:p>
            <a:pPr rtl="1"/>
            <a:endParaRPr lang="en-US" b="1" dirty="0"/>
          </a:p>
          <a:p>
            <a:pPr rtl="1"/>
            <a:r>
              <a:rPr lang="fa-IR" b="1" dirty="0" smtClean="0"/>
              <a:t>داروهای </a:t>
            </a:r>
            <a:r>
              <a:rPr lang="fa-IR" b="1" dirty="0"/>
              <a:t>ضد </a:t>
            </a:r>
            <a:r>
              <a:rPr lang="fa-IR" b="1" dirty="0" smtClean="0"/>
              <a:t>افسردگی</a:t>
            </a:r>
            <a:r>
              <a:rPr lang="en-US" b="1" dirty="0" smtClean="0"/>
              <a:t>Antidepressant</a:t>
            </a:r>
            <a:r>
              <a:rPr lang="en-US" dirty="0" smtClean="0"/>
              <a:t> </a:t>
            </a:r>
            <a:endParaRPr lang="en-US" b="1" dirty="0" smtClean="0"/>
          </a:p>
          <a:p>
            <a:pPr rtl="1"/>
            <a:r>
              <a:rPr lang="fa-IR" b="1" dirty="0"/>
              <a:t> </a:t>
            </a:r>
            <a:r>
              <a:rPr lang="fa-IR" b="1" dirty="0" smtClean="0"/>
              <a:t>داروهای </a:t>
            </a:r>
            <a:r>
              <a:rPr lang="fa-IR" b="1" dirty="0"/>
              <a:t>تثبیت کنندهٔ خلق </a:t>
            </a:r>
            <a:r>
              <a:rPr lang="en-US" dirty="0"/>
              <a:t> </a:t>
            </a:r>
            <a:r>
              <a:rPr lang="en-US" b="1" dirty="0"/>
              <a:t>M</a:t>
            </a:r>
            <a:r>
              <a:rPr lang="en-US" b="1" dirty="0" smtClean="0"/>
              <a:t>ood Stabilizers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بخش دوم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sz="3200" dirty="0" smtClean="0"/>
          </a:p>
          <a:p>
            <a:pPr algn="ctr"/>
            <a:endParaRPr lang="en-US" sz="3200" dirty="0"/>
          </a:p>
          <a:p>
            <a:pPr algn="ctr"/>
            <a:r>
              <a:rPr lang="en-US" sz="3200" b="1" dirty="0" smtClean="0"/>
              <a:t>Mood Stabilizers</a:t>
            </a:r>
            <a:endParaRPr lang="en-US" sz="3200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7272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جهت درمان اختلال دو قطبی از این دسته دارو ها استفاده می شود:</a:t>
            </a:r>
            <a:endParaRPr lang="en-US" dirty="0" smtClean="0"/>
          </a:p>
          <a:p>
            <a:r>
              <a:rPr lang="en-US" dirty="0"/>
              <a:t>1- </a:t>
            </a:r>
            <a:r>
              <a:rPr lang="en-US" dirty="0" smtClean="0"/>
              <a:t>Lithium</a:t>
            </a:r>
          </a:p>
          <a:p>
            <a:r>
              <a:rPr lang="en-US" dirty="0"/>
              <a:t>2- </a:t>
            </a:r>
            <a:r>
              <a:rPr lang="en-US" dirty="0" smtClean="0"/>
              <a:t>Antiepileptic</a:t>
            </a:r>
          </a:p>
          <a:p>
            <a:r>
              <a:rPr lang="en-US" dirty="0"/>
              <a:t>3- Antipsychotic</a:t>
            </a:r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12042776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1- Lithium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خط اول جهت درمان و پیشگیری اختلال دو قطبی است.</a:t>
            </a:r>
          </a:p>
          <a:p>
            <a:pPr algn="r" rtl="1"/>
            <a:r>
              <a:rPr lang="fa-IR" dirty="0" smtClean="0"/>
              <a:t>در درمان مرحله مانیا موثرتر از مرحله افسردگی است.</a:t>
            </a:r>
          </a:p>
          <a:p>
            <a:pPr algn="r" rtl="1"/>
            <a:r>
              <a:rPr lang="fa-IR" dirty="0" smtClean="0"/>
              <a:t>جهت کنترل علایم حاد سطح خونی لیتیوم بین 0.8 تا 1.2 میلی اکی والان باید باشد.</a:t>
            </a:r>
          </a:p>
          <a:p>
            <a:pPr algn="r" rtl="1"/>
            <a:r>
              <a:rPr lang="fa-IR" dirty="0" smtClean="0"/>
              <a:t>سطح خونی دارو باید در طول مصرف مرتبا چک شود. </a:t>
            </a:r>
          </a:p>
          <a:p>
            <a:pPr algn="r" rtl="1"/>
            <a:r>
              <a:rPr lang="fa-IR" dirty="0" smtClean="0"/>
              <a:t>برسی های ضروری پیش از تجویز:</a:t>
            </a:r>
          </a:p>
          <a:p>
            <a:pPr algn="r" rtl="1"/>
            <a:r>
              <a:rPr lang="en-US" dirty="0" smtClean="0"/>
              <a:t>CBC – Bun and Cr – T3,T4,TSH – EKG</a:t>
            </a:r>
            <a:r>
              <a:rPr lang="fa-IR" dirty="0" smtClean="0"/>
              <a:t> - تست بارداری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2307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/>
              <a:t>عوارض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fa-IR" dirty="0" smtClean="0"/>
              <a:t> ترمور &gt;&gt;&gt; پروپرانول در کاهش آن موثر است.</a:t>
            </a:r>
          </a:p>
          <a:p>
            <a:pPr algn="r" rtl="1"/>
            <a:r>
              <a:rPr lang="fa-IR" dirty="0" smtClean="0"/>
              <a:t>پلی اوری </a:t>
            </a:r>
          </a:p>
          <a:p>
            <a:pPr algn="r" rtl="1"/>
            <a:r>
              <a:rPr lang="fa-IR" dirty="0" smtClean="0"/>
              <a:t>اختلال شناختی </a:t>
            </a:r>
          </a:p>
          <a:p>
            <a:pPr algn="r" rtl="1"/>
            <a:r>
              <a:rPr lang="fa-IR" dirty="0" smtClean="0"/>
              <a:t>افزایش وزن</a:t>
            </a:r>
          </a:p>
          <a:p>
            <a:pPr algn="r" rtl="1"/>
            <a:r>
              <a:rPr lang="fa-IR" dirty="0" smtClean="0"/>
              <a:t>تشدید پسوریازیس و آکنه</a:t>
            </a:r>
          </a:p>
          <a:p>
            <a:pPr algn="r" rtl="1"/>
            <a:r>
              <a:rPr lang="en-US" dirty="0" smtClean="0"/>
              <a:t>AIN</a:t>
            </a:r>
            <a:r>
              <a:rPr lang="fa-IR" dirty="0" smtClean="0"/>
              <a:t> </a:t>
            </a:r>
          </a:p>
          <a:p>
            <a:pPr algn="r" rtl="1"/>
            <a:r>
              <a:rPr lang="fa-IR" dirty="0" smtClean="0"/>
              <a:t>آریتمی قلبی</a:t>
            </a:r>
          </a:p>
          <a:p>
            <a:pPr algn="r" rtl="1"/>
            <a:r>
              <a:rPr lang="fa-IR" dirty="0" smtClean="0"/>
              <a:t>هیپو/هیپر تیروئیدی</a:t>
            </a:r>
          </a:p>
          <a:p>
            <a:pPr algn="r" rtl="1"/>
            <a:r>
              <a:rPr lang="fa-IR" dirty="0" smtClean="0"/>
              <a:t>مصرف با </a:t>
            </a:r>
            <a:r>
              <a:rPr lang="en-US" dirty="0" smtClean="0"/>
              <a:t>SSRIs</a:t>
            </a:r>
            <a:r>
              <a:rPr lang="fa-IR" dirty="0" smtClean="0"/>
              <a:t> باعث سندرم سروتونین می شود.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8412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2- Antiepileptic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Carbamazepine</a:t>
            </a:r>
          </a:p>
          <a:p>
            <a:r>
              <a:rPr lang="en-US" dirty="0"/>
              <a:t> </a:t>
            </a:r>
            <a:r>
              <a:rPr lang="en-US" dirty="0" err="1" smtClean="0"/>
              <a:t>Lamotrigine</a:t>
            </a:r>
            <a:endParaRPr lang="en-US" dirty="0" smtClean="0"/>
          </a:p>
          <a:p>
            <a:r>
              <a:rPr lang="en-US" dirty="0" smtClean="0"/>
              <a:t>Gabapentin </a:t>
            </a:r>
          </a:p>
          <a:p>
            <a:r>
              <a:rPr lang="en-US" dirty="0"/>
              <a:t> </a:t>
            </a:r>
            <a:r>
              <a:rPr lang="en-US" dirty="0" smtClean="0"/>
              <a:t>Valproate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2008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Valproate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/>
              <a:t> در درمان حملات مانیا موثر است.</a:t>
            </a:r>
          </a:p>
          <a:p>
            <a:pPr algn="r" rtl="1"/>
            <a:r>
              <a:rPr lang="fa-IR" dirty="0" smtClean="0"/>
              <a:t>در درمان مانیای حاد کودکان و افراد مسن تاثیر خوبی دارد.</a:t>
            </a:r>
          </a:p>
          <a:p>
            <a:pPr algn="r" rtl="1"/>
            <a:r>
              <a:rPr lang="fa-IR" dirty="0"/>
              <a:t>سطح خونی دارو باید در طول مصرف مرتبا چک شود. </a:t>
            </a:r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r>
              <a:rPr lang="fa-IR" dirty="0" smtClean="0"/>
              <a:t>   برسی های ضروری پیش از شروع درمان:</a:t>
            </a:r>
          </a:p>
          <a:p>
            <a:pPr algn="r" rtl="1"/>
            <a:r>
              <a:rPr lang="en-US" dirty="0" smtClean="0"/>
              <a:t>CBC – AST and ALT </a:t>
            </a:r>
            <a:r>
              <a:rPr lang="fa-IR" dirty="0" smtClean="0"/>
              <a:t> - تست بارداری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2110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/>
              <a:t>عوارض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dirty="0" smtClean="0"/>
              <a:t>ترمور</a:t>
            </a:r>
          </a:p>
          <a:p>
            <a:pPr algn="r" rtl="1"/>
            <a:r>
              <a:rPr lang="fa-IR" dirty="0" smtClean="0"/>
              <a:t>افزایش وزن</a:t>
            </a:r>
          </a:p>
          <a:p>
            <a:pPr algn="r" rtl="1"/>
            <a:r>
              <a:rPr lang="fa-IR" dirty="0" smtClean="0"/>
              <a:t>ریزش مو</a:t>
            </a:r>
          </a:p>
          <a:p>
            <a:pPr algn="r" rtl="1"/>
            <a:r>
              <a:rPr lang="fa-IR" dirty="0" smtClean="0"/>
              <a:t>ترومبوسیتوپنی</a:t>
            </a:r>
          </a:p>
          <a:p>
            <a:pPr algn="r" rtl="1"/>
            <a:r>
              <a:rPr lang="fa-IR" dirty="0" smtClean="0"/>
              <a:t>پانکراتیت</a:t>
            </a:r>
          </a:p>
          <a:p>
            <a:pPr algn="r" rtl="1"/>
            <a:r>
              <a:rPr lang="fa-IR" dirty="0" smtClean="0"/>
              <a:t>هپاتیت &gt;&gt;&gt; افزایش انزیم های کبدی 3 برابر حد نرمال رسید دارو را قطع می کنیم.</a:t>
            </a:r>
          </a:p>
          <a:p>
            <a:pPr algn="r" rtl="1"/>
            <a:r>
              <a:rPr lang="fa-IR" dirty="0" smtClean="0"/>
              <a:t>عوارض گوارشی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6776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Carbamazepine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در درمان مانیای حاد و پیشگیری از اختلال دو قطبی موثر و یک داروی خط اول است.</a:t>
            </a:r>
          </a:p>
          <a:p>
            <a:pPr algn="r" rtl="1"/>
            <a:r>
              <a:rPr lang="fa-IR" dirty="0"/>
              <a:t>سطح خونی دارو باید در طول مصرف مرتبا چک شود. </a:t>
            </a:r>
          </a:p>
          <a:p>
            <a:pPr algn="r" rtl="1"/>
            <a:endParaRPr lang="fa-IR" dirty="0"/>
          </a:p>
          <a:p>
            <a:pPr algn="r" rtl="1"/>
            <a:r>
              <a:rPr lang="fa-IR" dirty="0"/>
              <a:t>آ</a:t>
            </a:r>
            <a:r>
              <a:rPr lang="fa-IR" dirty="0" smtClean="0"/>
              <a:t>زمایشات ضروری پیش از شروع درمان:</a:t>
            </a:r>
          </a:p>
          <a:p>
            <a:pPr algn="r" rtl="1"/>
            <a:r>
              <a:rPr lang="en-US" dirty="0" smtClean="0"/>
              <a:t>AST and ALT – CBC – EKG </a:t>
            </a:r>
            <a:r>
              <a:rPr lang="fa-IR" dirty="0" smtClean="0"/>
              <a:t> - الکترولیت ها – تست بارداری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5885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/>
              <a:t>عوارض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عوارض گوارشی شایع ترین عارضه است.</a:t>
            </a:r>
          </a:p>
          <a:p>
            <a:pPr algn="r" rtl="1"/>
            <a:r>
              <a:rPr lang="fa-IR" dirty="0" smtClean="0"/>
              <a:t>آنمی آپلاستیک &gt;&gt;&gt; تجویز فولیک اسید با کاربامازپین برای جلوگیری از این عارضه.</a:t>
            </a:r>
          </a:p>
          <a:p>
            <a:pPr algn="r" rtl="1"/>
            <a:r>
              <a:rPr lang="fa-IR" dirty="0" smtClean="0"/>
              <a:t>هپاتیت</a:t>
            </a:r>
          </a:p>
          <a:p>
            <a:pPr algn="r" rtl="1"/>
            <a:r>
              <a:rPr lang="fa-IR" dirty="0" smtClean="0"/>
              <a:t>هیپوناترمی</a:t>
            </a:r>
          </a:p>
          <a:p>
            <a:pPr algn="r" rtl="1"/>
            <a:r>
              <a:rPr lang="fa-IR" dirty="0" smtClean="0"/>
              <a:t>سندرم استیونس-جانسون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1039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Lamotrigine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در درمان دوره افسردگی در اختلال دو قطبی موثر است و در مرحله مانیا تاثیری ندارد.</a:t>
            </a:r>
          </a:p>
          <a:p>
            <a:pPr algn="r" rtl="1"/>
            <a:r>
              <a:rPr lang="fa-IR" dirty="0" smtClean="0"/>
              <a:t>نیاز به کنترل سطح خونی ندارد.</a:t>
            </a:r>
          </a:p>
          <a:p>
            <a:pPr algn="r" rtl="1"/>
            <a:r>
              <a:rPr lang="fa-IR" dirty="0" smtClean="0"/>
              <a:t>در افراد با سن کمتر از 16 سال ممنوع است.</a:t>
            </a:r>
          </a:p>
          <a:p>
            <a:pPr algn="r" rtl="1"/>
            <a:r>
              <a:rPr lang="fa-IR" dirty="0" smtClean="0"/>
              <a:t>شایع ترین عارضه آن سندرم استیونس- جانسون است و در طول مصرف در صورت بروز راش پوستی باید مصرف دارو قطع شود.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4655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بخش اول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4"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r>
              <a:rPr lang="en-US" sz="3600" b="1" dirty="0"/>
              <a:t>Antidepressant</a:t>
            </a:r>
            <a:endParaRPr lang="en-US" sz="3600" b="1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9753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3- Antipsychotic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en-US" dirty="0" smtClean="0"/>
              <a:t> </a:t>
            </a:r>
            <a:r>
              <a:rPr lang="fa-IR" dirty="0" smtClean="0"/>
              <a:t>دارو های ضدجنون قدیمی و جدید مانند الانزاپین، ریسپریدون و کوئتیاپین در درمان مرحله حاد مانیا به کار می روند.</a:t>
            </a:r>
          </a:p>
          <a:p>
            <a:pPr algn="r" rtl="1"/>
            <a:r>
              <a:rPr lang="fa-IR" dirty="0" smtClean="0"/>
              <a:t>الانزاپین </a:t>
            </a:r>
            <a:r>
              <a:rPr lang="fa-IR" dirty="0" smtClean="0"/>
              <a:t>تنها داروی ضد جنون است که در درمان نگهدارنده اختلال دو قطبی نیز بکار می رود.</a:t>
            </a:r>
          </a:p>
          <a:p>
            <a:pPr algn="r" rtl="1"/>
            <a:r>
              <a:rPr lang="fa-IR" smtClean="0"/>
              <a:t>ترکیب </a:t>
            </a:r>
            <a:r>
              <a:rPr lang="fa-IR" smtClean="0"/>
              <a:t>الانزاپین </a:t>
            </a:r>
            <a:r>
              <a:rPr lang="fa-IR" dirty="0" smtClean="0"/>
              <a:t>و فلوکستین در درمان دوره های افسردگی اختلال دو قطبی بکار می رود.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6045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sz="4400" dirty="0" smtClean="0">
                <a:latin typeface="Rockwell" pitchFamily="18" charset="0"/>
              </a:rPr>
              <a:t>The End</a:t>
            </a:r>
            <a:endParaRPr lang="en-US" sz="4400" dirty="0">
              <a:latin typeface="Rockwel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542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selective serotonin reuptake inhibitors (SSRIs)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sertraline </a:t>
            </a:r>
            <a:r>
              <a:rPr lang="en-US" dirty="0" smtClean="0"/>
              <a:t>(Zoloft)</a:t>
            </a:r>
          </a:p>
          <a:p>
            <a:r>
              <a:rPr lang="en-US" dirty="0" smtClean="0"/>
              <a:t>fluoxetine (Prozac, </a:t>
            </a:r>
            <a:r>
              <a:rPr lang="en-US" dirty="0" err="1" smtClean="0"/>
              <a:t>Sarafem</a:t>
            </a:r>
            <a:r>
              <a:rPr lang="en-US" dirty="0" smtClean="0"/>
              <a:t>)</a:t>
            </a:r>
          </a:p>
          <a:p>
            <a:r>
              <a:rPr lang="en-US" dirty="0" smtClean="0"/>
              <a:t>citalopram </a:t>
            </a:r>
            <a:r>
              <a:rPr lang="en-US" dirty="0"/>
              <a:t>(</a:t>
            </a:r>
            <a:r>
              <a:rPr lang="en-US" dirty="0" err="1"/>
              <a:t>Celexa</a:t>
            </a:r>
            <a:r>
              <a:rPr lang="en-US" dirty="0"/>
              <a:t>)</a:t>
            </a:r>
          </a:p>
          <a:p>
            <a:r>
              <a:rPr lang="en-US" dirty="0" err="1"/>
              <a:t>escitalopram</a:t>
            </a:r>
            <a:r>
              <a:rPr lang="en-US" dirty="0"/>
              <a:t> (Lexapro)</a:t>
            </a:r>
          </a:p>
          <a:p>
            <a:r>
              <a:rPr lang="en-US" dirty="0"/>
              <a:t>paroxetine (Paxil, </a:t>
            </a:r>
            <a:r>
              <a:rPr lang="en-US" dirty="0" err="1"/>
              <a:t>Pexeva</a:t>
            </a:r>
            <a:r>
              <a:rPr lang="en-US" dirty="0"/>
              <a:t>, </a:t>
            </a:r>
            <a:r>
              <a:rPr lang="en-US" dirty="0" err="1"/>
              <a:t>Brisdelle</a:t>
            </a:r>
            <a:r>
              <a:rPr lang="en-US" dirty="0"/>
              <a:t>)</a:t>
            </a:r>
          </a:p>
          <a:p>
            <a:r>
              <a:rPr lang="en-US" dirty="0"/>
              <a:t>fluvoxamine (</a:t>
            </a:r>
            <a:r>
              <a:rPr lang="en-US" dirty="0" err="1"/>
              <a:t>Luvox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500871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این دارو ها در درمان بیماری های زیر به کار می روند: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dirty="0" smtClean="0"/>
              <a:t>افسردگی</a:t>
            </a:r>
          </a:p>
          <a:p>
            <a:pPr algn="r" rtl="1"/>
            <a:r>
              <a:rPr lang="en-US" dirty="0" smtClean="0"/>
              <a:t>GAD</a:t>
            </a:r>
          </a:p>
          <a:p>
            <a:pPr algn="r" rtl="1"/>
            <a:r>
              <a:rPr lang="en-US" dirty="0" smtClean="0"/>
              <a:t>OCPD</a:t>
            </a:r>
            <a:endParaRPr lang="fa-IR" dirty="0" smtClean="0"/>
          </a:p>
          <a:p>
            <a:pPr algn="r" rtl="1"/>
            <a:r>
              <a:rPr lang="fa-IR" dirty="0" smtClean="0"/>
              <a:t>اختلال </a:t>
            </a:r>
            <a:r>
              <a:rPr lang="en-US" dirty="0" smtClean="0"/>
              <a:t>Panic</a:t>
            </a:r>
            <a:endParaRPr lang="fa-IR" dirty="0" smtClean="0"/>
          </a:p>
          <a:p>
            <a:pPr algn="r" rtl="1"/>
            <a:r>
              <a:rPr lang="en-US" dirty="0" smtClean="0"/>
              <a:t>Social Phobia</a:t>
            </a:r>
          </a:p>
          <a:p>
            <a:pPr algn="r" rtl="1"/>
            <a:r>
              <a:rPr lang="en-US" dirty="0" smtClean="0"/>
              <a:t>PTSD</a:t>
            </a:r>
          </a:p>
          <a:p>
            <a:pPr algn="r" rtl="1"/>
            <a:r>
              <a:rPr lang="en-US" dirty="0" smtClean="0"/>
              <a:t>IBS</a:t>
            </a:r>
          </a:p>
          <a:p>
            <a:pPr algn="r" rtl="1"/>
            <a:r>
              <a:rPr lang="en-US" dirty="0" smtClean="0"/>
              <a:t>Premature Ejaculation</a:t>
            </a:r>
          </a:p>
        </p:txBody>
      </p:sp>
    </p:spTree>
    <p:extLst>
      <p:ext uri="{BB962C8B-B14F-4D97-AF65-F5344CB8AC3E}">
        <p14:creationId xmlns:p14="http://schemas.microsoft.com/office/powerpoint/2010/main" val="6058833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a-IR" dirty="0" smtClean="0"/>
              <a:t>در درمان افسردگی در گروه های زیر ارجحیت دارند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افسردگی در </a:t>
            </a:r>
          </a:p>
          <a:p>
            <a:pPr algn="r" rtl="1"/>
            <a:r>
              <a:rPr lang="fa-IR" dirty="0" smtClean="0"/>
              <a:t>افراد مسن</a:t>
            </a:r>
          </a:p>
          <a:p>
            <a:pPr algn="r" rtl="1"/>
            <a:r>
              <a:rPr lang="fa-IR" dirty="0" smtClean="0"/>
              <a:t>بارداری و شیردهی </a:t>
            </a:r>
          </a:p>
          <a:p>
            <a:pPr algn="r" rtl="1"/>
            <a:r>
              <a:rPr lang="fa-IR" dirty="0" smtClean="0"/>
              <a:t>مبتلایان به بیماری های مدیکال</a:t>
            </a:r>
          </a:p>
          <a:p>
            <a:pPr algn="r" rtl="1"/>
            <a:r>
              <a:rPr lang="fa-IR" dirty="0" smtClean="0"/>
              <a:t>مبتلایان به صرع و دمانس</a:t>
            </a:r>
            <a:endParaRPr lang="en-US" dirty="0"/>
          </a:p>
        </p:txBody>
      </p:sp>
      <p:sp>
        <p:nvSpPr>
          <p:cNvPr id="4" name="Left Arrow 3"/>
          <p:cNvSpPr/>
          <p:nvPr/>
        </p:nvSpPr>
        <p:spPr>
          <a:xfrm>
            <a:off x="4419295" y="1950385"/>
            <a:ext cx="1436523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4017389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/>
              <a:t>عوارض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fa-IR" dirty="0" smtClean="0"/>
              <a:t>اختلال عملکرد جنسی: پایدار ترین عارضه که شایع ترین آن کاهش لیبیدو می باشد برای بهتر کردن عوارض جنسی می توان از سیلدنافیل بهره جست .</a:t>
            </a:r>
          </a:p>
          <a:p>
            <a:pPr algn="r" rtl="1"/>
            <a:r>
              <a:rPr lang="fa-IR" dirty="0" smtClean="0"/>
              <a:t>اختلال خواب</a:t>
            </a:r>
          </a:p>
          <a:p>
            <a:pPr algn="r" rtl="1"/>
            <a:r>
              <a:rPr lang="fa-IR" dirty="0" smtClean="0"/>
              <a:t>اختلال گوارشی: به عنوان شایع ترین عارضه</a:t>
            </a:r>
          </a:p>
          <a:p>
            <a:pPr algn="r" rtl="1"/>
            <a:r>
              <a:rPr lang="fa-IR" dirty="0" smtClean="0"/>
              <a:t>افزایش وزن</a:t>
            </a:r>
          </a:p>
          <a:p>
            <a:pPr algn="r" rtl="1"/>
            <a:r>
              <a:rPr lang="fa-IR" dirty="0" smtClean="0"/>
              <a:t>سردرد</a:t>
            </a:r>
          </a:p>
          <a:p>
            <a:pPr algn="r" rtl="1"/>
            <a:r>
              <a:rPr lang="fa-IR" dirty="0" smtClean="0"/>
              <a:t>علایم اکستراپیرامیدال: ترمور به شکل شایع تر</a:t>
            </a:r>
          </a:p>
          <a:p>
            <a:pPr algn="r" rtl="1"/>
            <a:r>
              <a:rPr lang="fa-IR" dirty="0" smtClean="0"/>
              <a:t>گالاکتوره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048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سندرم سروتونین: در مصرف </a:t>
            </a:r>
            <a:r>
              <a:rPr lang="en-US" dirty="0" smtClean="0"/>
              <a:t>SSRIs</a:t>
            </a:r>
            <a:r>
              <a:rPr lang="fa-IR" dirty="0" smtClean="0"/>
              <a:t> همراه دارو های مهارکننده </a:t>
            </a:r>
            <a:r>
              <a:rPr lang="en-US" dirty="0" smtClean="0"/>
              <a:t>MAO</a:t>
            </a:r>
            <a:r>
              <a:rPr lang="fa-IR" dirty="0"/>
              <a:t> </a:t>
            </a:r>
            <a:r>
              <a:rPr lang="fa-IR" dirty="0" smtClean="0"/>
              <a:t>،لیتیوم و تریپتوفان</a:t>
            </a:r>
          </a:p>
          <a:p>
            <a:pPr algn="r" rtl="1"/>
            <a:r>
              <a:rPr lang="fa-IR" dirty="0" smtClean="0"/>
              <a:t>برای درمان سندرم اقدامات حمایتی و تجویز داروهایی مانند دانترولن و بنزودیازپین ها سودمند است.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5570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Tricyclic Antidepressants (TCAs)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Amitriptyline</a:t>
            </a:r>
          </a:p>
          <a:p>
            <a:r>
              <a:rPr lang="en-US" dirty="0" err="1"/>
              <a:t>Amoxapine</a:t>
            </a:r>
            <a:endParaRPr lang="en-US" dirty="0"/>
          </a:p>
          <a:p>
            <a:r>
              <a:rPr lang="en-US" dirty="0" err="1"/>
              <a:t>Desipramine</a:t>
            </a:r>
            <a:r>
              <a:rPr lang="en-US" dirty="0"/>
              <a:t> (</a:t>
            </a:r>
            <a:r>
              <a:rPr lang="en-US" dirty="0" err="1"/>
              <a:t>Norpramin</a:t>
            </a:r>
            <a:r>
              <a:rPr lang="en-US" dirty="0"/>
              <a:t>)</a:t>
            </a:r>
          </a:p>
          <a:p>
            <a:r>
              <a:rPr lang="en-US" dirty="0"/>
              <a:t>Doxepin</a:t>
            </a:r>
          </a:p>
          <a:p>
            <a:r>
              <a:rPr lang="en-US" dirty="0"/>
              <a:t>Imipramine (</a:t>
            </a:r>
            <a:r>
              <a:rPr lang="en-US" dirty="0" err="1"/>
              <a:t>Tofranil</a:t>
            </a:r>
            <a:r>
              <a:rPr lang="en-US" dirty="0"/>
              <a:t>)</a:t>
            </a:r>
          </a:p>
          <a:p>
            <a:r>
              <a:rPr lang="en-US" dirty="0" err="1"/>
              <a:t>Nortriptyline</a:t>
            </a:r>
            <a:r>
              <a:rPr lang="en-US" dirty="0"/>
              <a:t> (</a:t>
            </a:r>
            <a:r>
              <a:rPr lang="en-US" dirty="0" err="1"/>
              <a:t>Pamelor</a:t>
            </a:r>
            <a:r>
              <a:rPr lang="en-US" dirty="0"/>
              <a:t>)</a:t>
            </a:r>
          </a:p>
          <a:p>
            <a:r>
              <a:rPr lang="en-US" dirty="0" smtClean="0"/>
              <a:t>Clomipramine</a:t>
            </a:r>
            <a:endParaRPr lang="en-US" dirty="0"/>
          </a:p>
          <a:p>
            <a:r>
              <a:rPr lang="en-US" dirty="0" err="1"/>
              <a:t>Trimipramine</a:t>
            </a:r>
            <a:r>
              <a:rPr lang="en-US" dirty="0"/>
              <a:t> (</a:t>
            </a:r>
            <a:r>
              <a:rPr lang="en-US" dirty="0" err="1"/>
              <a:t>Surmontil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658872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874</Words>
  <Application>Microsoft Office PowerPoint</Application>
  <PresentationFormat>On-screen Show (4:3)</PresentationFormat>
  <Paragraphs>183</Paragraphs>
  <Slides>31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B Jadid</vt:lpstr>
      <vt:lpstr>Calibri</vt:lpstr>
      <vt:lpstr>Rockwell</vt:lpstr>
      <vt:lpstr>Times New Roman</vt:lpstr>
      <vt:lpstr>Office Theme</vt:lpstr>
      <vt:lpstr>داروهای روان پزشکی - بخش دوم</vt:lpstr>
      <vt:lpstr>  </vt:lpstr>
      <vt:lpstr>بخش اول</vt:lpstr>
      <vt:lpstr>selective serotonin reuptake inhibitors (SSRIs)</vt:lpstr>
      <vt:lpstr>این دارو ها در درمان بیماری های زیر به کار می روند:</vt:lpstr>
      <vt:lpstr>در درمان افسردگی در گروه های زیر ارجحیت دارند </vt:lpstr>
      <vt:lpstr>عوارض</vt:lpstr>
      <vt:lpstr>PowerPoint Presentation</vt:lpstr>
      <vt:lpstr>Tricyclic Antidepressants (TCAs)</vt:lpstr>
      <vt:lpstr>مکانیسم و موارد استفاده</vt:lpstr>
      <vt:lpstr>عوارض</vt:lpstr>
      <vt:lpstr>Heterocyclic antidepressant</vt:lpstr>
      <vt:lpstr>PowerPoint Presentation</vt:lpstr>
      <vt:lpstr>PowerPoint Presentation</vt:lpstr>
      <vt:lpstr>PowerPoint Presentation</vt:lpstr>
      <vt:lpstr>PowerPoint Presentation</vt:lpstr>
      <vt:lpstr>Monoamine oxidase inhibitors (MAOIs)</vt:lpstr>
      <vt:lpstr>مکانیسم</vt:lpstr>
      <vt:lpstr>تداخلات</vt:lpstr>
      <vt:lpstr>بخش دوم</vt:lpstr>
      <vt:lpstr>PowerPoint Presentation</vt:lpstr>
      <vt:lpstr>1- Lithium</vt:lpstr>
      <vt:lpstr>عوارض</vt:lpstr>
      <vt:lpstr>2- Antiepileptic </vt:lpstr>
      <vt:lpstr>Valproate </vt:lpstr>
      <vt:lpstr>عوارض</vt:lpstr>
      <vt:lpstr>Carbamazepine </vt:lpstr>
      <vt:lpstr>عوارض</vt:lpstr>
      <vt:lpstr>Lamotrigine </vt:lpstr>
      <vt:lpstr>3- Antipsychotic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2014-01-14T07:59:43Z</dcterms:created>
  <dcterms:modified xsi:type="dcterms:W3CDTF">2018-08-10T03:41:01Z</dcterms:modified>
  <cp:contentStatus/>
</cp:coreProperties>
</file>